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3" r:id="rId10"/>
    <p:sldId id="269" r:id="rId11"/>
    <p:sldId id="268" r:id="rId12"/>
    <p:sldId id="266" r:id="rId13"/>
    <p:sldId id="270" r:id="rId14"/>
    <p:sldId id="271" r:id="rId15"/>
    <p:sldId id="272" r:id="rId16"/>
    <p:sldId id="273" r:id="rId17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2D30E82-797A-43A4-99F5-8307DCCF52F4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B57B7DD-64D7-414E-8B6B-ADC1F034A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75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22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83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90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3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93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48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06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23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88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2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3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6588-ED5A-4B89-9B86-EACA4DA6AD67}" type="datetimeFigureOut">
              <a:rPr lang="nl-NL" smtClean="0"/>
              <a:t>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AFA4-E79C-4D70-81D7-E0F0F85E31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2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22175" y="1779453"/>
            <a:ext cx="10657114" cy="4423533"/>
          </a:xfrm>
        </p:spPr>
        <p:txBody>
          <a:bodyPr/>
          <a:lstStyle/>
          <a:p>
            <a:pPr algn="l"/>
            <a:endParaRPr lang="nl-NL" sz="3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nl-NL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 IJssel-Vecht Delta </a:t>
            </a:r>
          </a:p>
          <a:p>
            <a:pPr algn="l"/>
            <a:r>
              <a:rPr lang="nl-NL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nl-NL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is</a:t>
            </a:r>
          </a:p>
          <a:p>
            <a:pPr algn="l"/>
            <a:r>
              <a:rPr lang="nl-NL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“donders” interessant.</a:t>
            </a:r>
            <a:endParaRPr lang="nl-NL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4" y="522513"/>
            <a:ext cx="11187403" cy="60696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50" y="1968807"/>
            <a:ext cx="4131711" cy="26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2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4" y="522513"/>
            <a:ext cx="11187403" cy="60696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22513" y="1827281"/>
            <a:ext cx="10798629" cy="3825462"/>
          </a:xfrm>
        </p:spPr>
        <p:txBody>
          <a:bodyPr>
            <a:normAutofit/>
          </a:bodyPr>
          <a:lstStyle/>
          <a:p>
            <a:endParaRPr lang="nl-NL" sz="2800" dirty="0" smtClean="0"/>
          </a:p>
          <a:p>
            <a:endParaRPr lang="nl-NL" sz="3200" dirty="0" smtClean="0"/>
          </a:p>
        </p:txBody>
      </p:sp>
      <p:sp>
        <p:nvSpPr>
          <p:cNvPr id="3" name="Rechthoek 2"/>
          <p:cNvSpPr/>
          <p:nvPr/>
        </p:nvSpPr>
        <p:spPr>
          <a:xfrm>
            <a:off x="935393" y="2184905"/>
            <a:ext cx="104866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Nadelen idee WDOD </a:t>
            </a:r>
            <a:endParaRPr lang="nl-NL" sz="2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zeilsport</a:t>
            </a:r>
            <a:r>
              <a:rPr lang="nl-N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 dagtocht Kampen </a:t>
            </a: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Urk </a:t>
            </a:r>
            <a:r>
              <a:rPr lang="nl-N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bij </a:t>
            </a: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westenwind </a:t>
            </a:r>
            <a:r>
              <a:rPr lang="nl-N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= </a:t>
            </a: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motorvaren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aantrekkelijk voor </a:t>
            </a:r>
            <a:r>
              <a:rPr lang="nl-N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vogels </a:t>
            </a: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	  op </a:t>
            </a:r>
            <a:r>
              <a:rPr lang="nl-N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termijn </a:t>
            </a: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TBM </a:t>
            </a:r>
            <a:r>
              <a:rPr lang="nl-N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voor </a:t>
            </a: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watersport?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aantasting van huidige landschap! </a:t>
            </a:r>
            <a:endParaRPr lang="nl-NL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nl-NL" sz="32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nl-NL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Er zijn alternatieven </a:t>
            </a:r>
            <a:r>
              <a:rPr lang="nl-N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(2x</a:t>
            </a:r>
            <a:r>
              <a:rPr lang="nl-NL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).</a:t>
            </a:r>
            <a:r>
              <a:rPr lang="nl-N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nl-NL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nl-N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PIJL-RECHTS 6"/>
          <p:cNvSpPr/>
          <p:nvPr/>
        </p:nvSpPr>
        <p:spPr>
          <a:xfrm>
            <a:off x="5151119" y="3230885"/>
            <a:ext cx="513806" cy="249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5664925" y="2852989"/>
            <a:ext cx="513806" cy="249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77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4" y="522513"/>
            <a:ext cx="11187403" cy="60696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22514" y="1817692"/>
            <a:ext cx="4814596" cy="3825462"/>
          </a:xfrm>
        </p:spPr>
        <p:txBody>
          <a:bodyPr>
            <a:normAutofit/>
          </a:bodyPr>
          <a:lstStyle/>
          <a:p>
            <a:endParaRPr lang="nl-NL" sz="2800" dirty="0" smtClean="0"/>
          </a:p>
          <a:p>
            <a:endParaRPr lang="nl-NL" sz="3200" dirty="0" smtClean="0"/>
          </a:p>
          <a:p>
            <a:pPr algn="l"/>
            <a:r>
              <a:rPr lang="nl-NL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Schets waterkering Johan van der Noort</a:t>
            </a:r>
            <a:endParaRPr lang="nl-NL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Afbeelding 7" descr="schets Van den No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9868" y="1203698"/>
            <a:ext cx="5464629" cy="45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pakenburg 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05" y="1402080"/>
            <a:ext cx="5473571" cy="3798753"/>
          </a:xfrm>
          <a:prstGeom prst="rect">
            <a:avLst/>
          </a:prstGeom>
        </p:spPr>
      </p:pic>
      <p:pic>
        <p:nvPicPr>
          <p:cNvPr id="7" name="Afbeelding 6" descr="Spakenburg 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214" y="1402080"/>
            <a:ext cx="5874481" cy="37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4" y="522513"/>
            <a:ext cx="11187403" cy="60696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22514" y="1817692"/>
            <a:ext cx="3762103" cy="3825462"/>
          </a:xfrm>
        </p:spPr>
        <p:txBody>
          <a:bodyPr>
            <a:normAutofit/>
          </a:bodyPr>
          <a:lstStyle/>
          <a:p>
            <a:endParaRPr lang="nl-NL" sz="2800" dirty="0" smtClean="0"/>
          </a:p>
          <a:p>
            <a:r>
              <a:rPr lang="nl-NL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Randmeer Noordoostpolder</a:t>
            </a:r>
          </a:p>
          <a:p>
            <a:endParaRPr lang="nl-NL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nl-NL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(vevap)</a:t>
            </a:r>
          </a:p>
        </p:txBody>
      </p:sp>
      <p:pic>
        <p:nvPicPr>
          <p:cNvPr id="7" name="Afbeelding 6" descr="Randmeer N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822" y="1366810"/>
            <a:ext cx="5324376" cy="42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4" y="522513"/>
            <a:ext cx="11187403" cy="60696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22514" y="1817692"/>
            <a:ext cx="3762103" cy="3825462"/>
          </a:xfrm>
        </p:spPr>
        <p:txBody>
          <a:bodyPr>
            <a:normAutofit/>
          </a:bodyPr>
          <a:lstStyle/>
          <a:p>
            <a:endParaRPr lang="nl-NL" sz="2800" dirty="0" smtClean="0"/>
          </a:p>
          <a:p>
            <a:endParaRPr lang="nl-NL" sz="2800" dirty="0"/>
          </a:p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Nieuwe kusten </a:t>
            </a:r>
          </a:p>
        </p:txBody>
      </p:sp>
      <p:pic>
        <p:nvPicPr>
          <p:cNvPr id="8" name="Afbeelding 7" descr="NOP 2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2594" y="1435648"/>
            <a:ext cx="6623396" cy="44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0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535113" y="1427584"/>
            <a:ext cx="10656887" cy="4965279"/>
          </a:xfrm>
        </p:spPr>
        <p:txBody>
          <a:bodyPr/>
          <a:lstStyle/>
          <a:p>
            <a:pPr algn="l"/>
            <a:r>
              <a:rPr lang="nl-N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Wat weten we?</a:t>
            </a:r>
          </a:p>
          <a:p>
            <a:pPr lvl="8"/>
            <a:endParaRPr lang="nl-NL" sz="8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nl-NL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KRW = kader richtlijn water		Ondieptes bij de Ketelbrug en de mondig van het 						Zwarte Water</a:t>
            </a:r>
          </a:p>
          <a:p>
            <a:r>
              <a:rPr lang="nl-NL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PAGW </a:t>
            </a:r>
            <a:r>
              <a:rPr lang="nl-NL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nl-NL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De Ketelpolder wordt aan het water terug gegeven. Het 					idee </a:t>
            </a:r>
            <a:r>
              <a:rPr lang="nl-NL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WDOD gaat een studie in</a:t>
            </a:r>
            <a:r>
              <a:rPr lang="nl-NL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 Aanleg ondieptes en 						vooroevers en herstel waterrietlanden.</a:t>
            </a:r>
          </a:p>
          <a:p>
            <a:r>
              <a:rPr lang="nl-NL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Natura 2000 gebieden			Mogelijk een toegangbeperkende maatregel voor het 					hele Zwarte Meer</a:t>
            </a:r>
            <a:endParaRPr lang="nl-NL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nl-N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Wat hebben we al gedaan!</a:t>
            </a:r>
          </a:p>
          <a:p>
            <a:pPr marL="0" indent="0" algn="l">
              <a:buNone/>
            </a:pPr>
            <a:endParaRPr lang="nl-NL" sz="8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nl-NL" sz="1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Alternatieven aangedragen</a:t>
            </a:r>
          </a:p>
          <a:p>
            <a:pPr algn="l"/>
            <a:r>
              <a:rPr lang="nl-NL" sz="1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Samenwerking gezocht met andere gebruikers</a:t>
            </a:r>
            <a:endParaRPr lang="nl-NL" sz="1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endParaRPr lang="nl-NL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535113" y="1427584"/>
            <a:ext cx="10656887" cy="4965279"/>
          </a:xfrm>
        </p:spPr>
        <p:txBody>
          <a:bodyPr>
            <a:normAutofit/>
          </a:bodyPr>
          <a:lstStyle/>
          <a:p>
            <a:pPr algn="l"/>
            <a:endParaRPr lang="nl-NL" sz="2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endParaRPr lang="nl-NL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Wat willen </a:t>
            </a:r>
            <a:r>
              <a:rPr lang="nl-NL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wij </a:t>
            </a:r>
            <a:r>
              <a:rPr lang="nl-N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met</a:t>
            </a:r>
            <a:r>
              <a:rPr lang="nl-N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nl-NL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het Ketelmeer / Zwarte Meer? </a:t>
            </a:r>
          </a:p>
          <a:p>
            <a:pPr marL="0" indent="0">
              <a:buNone/>
            </a:pPr>
            <a:endParaRPr lang="nl-NL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! </a:t>
            </a:r>
            <a:r>
              <a:rPr lang="nl-NL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Bevaarbaarheid</a:t>
            </a:r>
          </a:p>
          <a:p>
            <a:pPr marL="0" indent="0">
              <a:buNone/>
            </a:pPr>
            <a:r>
              <a:rPr lang="nl-NL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! Veiligheid</a:t>
            </a:r>
          </a:p>
          <a:p>
            <a:pPr marL="0" indent="0">
              <a:buNone/>
            </a:pPr>
            <a:r>
              <a:rPr lang="nl-NL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! Schoon water</a:t>
            </a:r>
          </a:p>
          <a:p>
            <a:pPr marL="0" indent="0">
              <a:buNone/>
            </a:pPr>
            <a:endParaRPr lang="nl-NL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</a:p>
          <a:p>
            <a:pPr marL="0" indent="0" algn="l">
              <a:buNone/>
            </a:pPr>
            <a:endParaRPr lang="nl-NL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endParaRPr lang="nl-NL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endParaRPr lang="nl-NL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7" y="268061"/>
            <a:ext cx="9525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9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77" y="285322"/>
            <a:ext cx="8167608" cy="63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0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535113" y="1427584"/>
            <a:ext cx="10656887" cy="4965279"/>
          </a:xfrm>
        </p:spPr>
        <p:txBody>
          <a:bodyPr/>
          <a:lstStyle/>
          <a:p>
            <a:endParaRPr lang="nl-NL" sz="2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nl-NL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Het Rijk en daarmee Rijkswaterstaat zijn eigenaar</a:t>
            </a:r>
          </a:p>
          <a:p>
            <a:r>
              <a:rPr lang="nl-NL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Veel bestuurlijke drukte rond het IJsselmeergebied </a:t>
            </a:r>
          </a:p>
          <a:p>
            <a:pPr algn="l"/>
            <a:endParaRPr lang="nl-NL" sz="2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8"/>
            <a:endParaRPr lang="nl-NL" sz="8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KRW = kader richtlijn water		oppervlakte water en grond water   </a:t>
            </a:r>
            <a:r>
              <a:rPr lang="nl-NL" sz="16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1,4 miljard                </a:t>
            </a:r>
            <a:r>
              <a:rPr lang="nl-NL" sz="1600" b="1" dirty="0" smtClean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2027</a:t>
            </a:r>
          </a:p>
          <a:p>
            <a:pPr algn="l"/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Natura 2000 gebieden			versterking natuur / habitat types   </a:t>
            </a:r>
            <a:r>
              <a:rPr lang="nl-NL" sz="16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 miljoen per jaar   </a:t>
            </a:r>
            <a:r>
              <a:rPr lang="nl-NL" sz="1600" b="1" dirty="0" smtClean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2027</a:t>
            </a:r>
          </a:p>
          <a:p>
            <a:pPr algn="l"/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Programmatische Aanpak Grote Wateren	coördineert de verschillende (ecologische) projecten      </a:t>
            </a:r>
          </a:p>
          <a:p>
            <a:pPr marL="0" indent="0" algn="l">
              <a:buNone/>
            </a:pPr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			voor de grote wateren 	          </a:t>
            </a:r>
            <a:r>
              <a:rPr lang="nl-NL" sz="16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287,5 miljoen </a:t>
            </a:r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		</a:t>
            </a:r>
          </a:p>
          <a:p>
            <a:pPr algn="l"/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Deltaprogramma    						          </a:t>
            </a:r>
            <a:r>
              <a:rPr lang="nl-NL" sz="16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1,5 miljard </a:t>
            </a:r>
            <a:r>
              <a:rPr lang="nl-NL" sz="16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nl-NL" sz="16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 jaar  </a:t>
            </a:r>
            <a:r>
              <a:rPr lang="nl-NL" sz="1600" b="1" dirty="0" smtClean="0">
                <a:solidFill>
                  <a:srgbClr val="7030A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2050</a:t>
            </a:r>
          </a:p>
          <a:p>
            <a:pPr marL="0" indent="0" algn="l">
              <a:buNone/>
            </a:pPr>
            <a:r>
              <a:rPr lang="nl-NL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Hoogwater BeschermingsProgramma		versterking dijken en kunstwerken   </a:t>
            </a:r>
            <a:r>
              <a:rPr lang="nl-NL" sz="16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780 miljoen per jaar</a:t>
            </a:r>
          </a:p>
          <a:p>
            <a:pPr algn="l"/>
            <a:endParaRPr lang="nl-NL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endParaRPr lang="nl-NL" sz="3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2" y="140887"/>
            <a:ext cx="9102994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01783" y="932726"/>
            <a:ext cx="6666415" cy="49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4" y="522513"/>
            <a:ext cx="11187403" cy="606969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Jaarvergadering Regioteam</a:t>
            </a:r>
            <a:endParaRPr lang="nl-NL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9" y="6078369"/>
            <a:ext cx="7574420" cy="627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73" y="397894"/>
            <a:ext cx="1968759" cy="8562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553" y="1817692"/>
            <a:ext cx="6808670" cy="3825462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22514" y="1817692"/>
            <a:ext cx="3762103" cy="3825462"/>
          </a:xfrm>
        </p:spPr>
        <p:txBody>
          <a:bodyPr>
            <a:normAutofit/>
          </a:bodyPr>
          <a:lstStyle/>
          <a:p>
            <a:endParaRPr lang="nl-NL" sz="2800" dirty="0" smtClean="0"/>
          </a:p>
          <a:p>
            <a:endParaRPr lang="nl-NL" sz="2800" dirty="0" smtClean="0"/>
          </a:p>
          <a:p>
            <a:pPr algn="l"/>
            <a:r>
              <a:rPr lang="nl-NL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Een idee van WDOD om Kampen en Zwolle te beschermen tegen hoogwater!</a:t>
            </a:r>
            <a:endParaRPr lang="nl-N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0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roe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0258" y="1454332"/>
            <a:ext cx="4468657" cy="2637949"/>
          </a:xfrm>
          <a:prstGeom prst="rect">
            <a:avLst/>
          </a:prstGeom>
        </p:spPr>
      </p:pic>
      <p:pic>
        <p:nvPicPr>
          <p:cNvPr id="4" name="Afbeelding 3" descr="Tesla_valve_principl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12" y="609599"/>
            <a:ext cx="7237303" cy="48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0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107</Words>
  <Application>Microsoft Office PowerPoint</Application>
  <PresentationFormat>Breedbeeld</PresentationFormat>
  <Paragraphs>63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Semibold</vt:lpstr>
      <vt:lpstr>Kantoorthema</vt:lpstr>
      <vt:lpstr>Jaarvergadering Regioteam</vt:lpstr>
      <vt:lpstr>PowerPoint-presentatie</vt:lpstr>
      <vt:lpstr>PowerPoint-presentatie</vt:lpstr>
      <vt:lpstr>   Jaarvergadering Regioteam</vt:lpstr>
      <vt:lpstr>PowerPoint-presentatie</vt:lpstr>
      <vt:lpstr>PowerPoint-presentatie</vt:lpstr>
      <vt:lpstr>PowerPoint-presentatie</vt:lpstr>
      <vt:lpstr>Jaarvergadering Regioteam</vt:lpstr>
      <vt:lpstr>PowerPoint-presentatie</vt:lpstr>
      <vt:lpstr>Jaarvergadering Regioteam</vt:lpstr>
      <vt:lpstr>Jaarvergadering Regioteam</vt:lpstr>
      <vt:lpstr>PowerPoint-presentatie</vt:lpstr>
      <vt:lpstr>Jaarvergadering Regioteam</vt:lpstr>
      <vt:lpstr>Jaarvergadering Regioteam</vt:lpstr>
      <vt:lpstr>   Jaarvergadering Regioteam</vt:lpstr>
      <vt:lpstr>   Jaarvergadering Regioteam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Jaarvergadering Regioteam</dc:title>
  <dc:creator>Microsoft-account</dc:creator>
  <cp:lastModifiedBy>Microsoft-account</cp:lastModifiedBy>
  <cp:revision>30</cp:revision>
  <cp:lastPrinted>2024-03-12T11:02:52Z</cp:lastPrinted>
  <dcterms:created xsi:type="dcterms:W3CDTF">2024-03-07T16:10:42Z</dcterms:created>
  <dcterms:modified xsi:type="dcterms:W3CDTF">2025-02-01T15:13:54Z</dcterms:modified>
</cp:coreProperties>
</file>